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291" r:id="rId21"/>
    <p:sldId id="292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6251"/>
    <a:srgbClr val="C55555"/>
    <a:srgbClr val="E7339E"/>
    <a:srgbClr val="99FF66"/>
    <a:srgbClr val="C3503D"/>
    <a:srgbClr val="111111"/>
    <a:srgbClr val="BE4242"/>
    <a:srgbClr val="292929"/>
    <a:srgbClr val="1C1C1C"/>
    <a:srgbClr val="59523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D7280-CDA1-4B2D-9676-C5327625FC6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02B342-4AD6-4765-9705-6FD4F708543F}">
      <dgm:prSet phldrT="[Текст]" custT="1"/>
      <dgm:spPr>
        <a:solidFill>
          <a:srgbClr val="C55555"/>
        </a:solidFill>
      </dgm:spPr>
      <dgm:t>
        <a:bodyPr/>
        <a:lstStyle/>
        <a:p>
          <a:r>
            <a:rPr lang="ru-RU" sz="2400" i="1" u="none" dirty="0" smtClean="0"/>
            <a:t>Организационные разговоры</a:t>
          </a:r>
          <a:r>
            <a:rPr lang="ru-RU" sz="2400" u="none" dirty="0" smtClean="0"/>
            <a:t> </a:t>
          </a:r>
          <a:endParaRPr lang="ru-RU" sz="2400" u="none" dirty="0"/>
        </a:p>
      </dgm:t>
    </dgm:pt>
    <dgm:pt modelId="{56B62A6A-1EC5-4C6F-B22E-57239C243CC7}" type="parTrans" cxnId="{DBE7F9BA-D01C-4836-AE29-46D2FD32C96F}">
      <dgm:prSet/>
      <dgm:spPr/>
      <dgm:t>
        <a:bodyPr/>
        <a:lstStyle/>
        <a:p>
          <a:endParaRPr lang="ru-RU"/>
        </a:p>
      </dgm:t>
    </dgm:pt>
    <dgm:pt modelId="{FC1C0990-549A-4C6B-9EBF-2D34A1C0232A}" type="sibTrans" cxnId="{DBE7F9BA-D01C-4836-AE29-46D2FD32C96F}">
      <dgm:prSet/>
      <dgm:spPr/>
      <dgm:t>
        <a:bodyPr/>
        <a:lstStyle/>
        <a:p>
          <a:endParaRPr lang="ru-RU"/>
        </a:p>
      </dgm:t>
    </dgm:pt>
    <dgm:pt modelId="{8AAA5E79-7611-43AB-A11C-F762271B46D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i="1" u="none" dirty="0" smtClean="0"/>
            <a:t>Разговоры о событиях повседневной жизни </a:t>
          </a:r>
          <a:endParaRPr lang="ru-RU" sz="2400" i="1" u="none" dirty="0"/>
        </a:p>
      </dgm:t>
    </dgm:pt>
    <dgm:pt modelId="{83D694C9-ED80-4137-9C61-86A3FC30E470}" type="parTrans" cxnId="{A101C840-EE81-4B24-B07A-A3C6F51D38AD}">
      <dgm:prSet/>
      <dgm:spPr/>
      <dgm:t>
        <a:bodyPr/>
        <a:lstStyle/>
        <a:p>
          <a:endParaRPr lang="ru-RU"/>
        </a:p>
      </dgm:t>
    </dgm:pt>
    <dgm:pt modelId="{02AF4DB5-E72B-4E07-9667-CE492BE53456}" type="sibTrans" cxnId="{A101C840-EE81-4B24-B07A-A3C6F51D38AD}">
      <dgm:prSet/>
      <dgm:spPr/>
      <dgm:t>
        <a:bodyPr/>
        <a:lstStyle/>
        <a:p>
          <a:endParaRPr lang="ru-RU"/>
        </a:p>
      </dgm:t>
    </dgm:pt>
    <dgm:pt modelId="{EBEDBD83-B992-46E5-88BA-2820FBE94F4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400" i="1" dirty="0" smtClean="0"/>
            <a:t>Разговоры о пережитом событии</a:t>
          </a:r>
          <a:endParaRPr lang="ru-RU" sz="2400" i="1" dirty="0"/>
        </a:p>
      </dgm:t>
    </dgm:pt>
    <dgm:pt modelId="{65BACDE7-9A7A-471F-939F-5720532C9E3F}" type="parTrans" cxnId="{EF606183-C928-4C02-848A-38AA80C13DD0}">
      <dgm:prSet/>
      <dgm:spPr/>
      <dgm:t>
        <a:bodyPr/>
        <a:lstStyle/>
        <a:p>
          <a:endParaRPr lang="ru-RU"/>
        </a:p>
      </dgm:t>
    </dgm:pt>
    <dgm:pt modelId="{4911700D-8A77-4ED1-A4C5-8D5AF629C46C}" type="sibTrans" cxnId="{EF606183-C928-4C02-848A-38AA80C13DD0}">
      <dgm:prSet/>
      <dgm:spPr/>
      <dgm:t>
        <a:bodyPr/>
        <a:lstStyle/>
        <a:p>
          <a:endParaRPr lang="ru-RU"/>
        </a:p>
      </dgm:t>
    </dgm:pt>
    <dgm:pt modelId="{BADB1A16-C202-41ED-A337-9E4EF63AD96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3200" dirty="0" smtClean="0"/>
            <a:t>ТРИ ВИДА </a:t>
          </a:r>
        </a:p>
        <a:p>
          <a:r>
            <a:rPr lang="ru-RU" sz="2800" dirty="0" smtClean="0"/>
            <a:t>ДИАЛОГОВОЙ КОМПЕТЕНТНОСТИ  </a:t>
          </a:r>
          <a:endParaRPr lang="ru-RU" sz="2800" dirty="0"/>
        </a:p>
      </dgm:t>
    </dgm:pt>
    <dgm:pt modelId="{2D452029-D78A-43BF-951D-6719BC2EBA64}" type="sibTrans" cxnId="{D340A598-ACCA-4F90-A6B3-4069D3C7C4E9}">
      <dgm:prSet/>
      <dgm:spPr/>
      <dgm:t>
        <a:bodyPr/>
        <a:lstStyle/>
        <a:p>
          <a:endParaRPr lang="ru-RU"/>
        </a:p>
      </dgm:t>
    </dgm:pt>
    <dgm:pt modelId="{ECAF75C9-ED87-4C3E-9968-D2A49171D87E}" type="parTrans" cxnId="{D340A598-ACCA-4F90-A6B3-4069D3C7C4E9}">
      <dgm:prSet/>
      <dgm:spPr/>
      <dgm:t>
        <a:bodyPr/>
        <a:lstStyle/>
        <a:p>
          <a:endParaRPr lang="ru-RU"/>
        </a:p>
      </dgm:t>
    </dgm:pt>
    <dgm:pt modelId="{0A4A6E48-99B0-4BF2-92F9-2F9F6A5FBC9D}">
      <dgm:prSet/>
      <dgm:spPr/>
      <dgm:t>
        <a:bodyPr/>
        <a:lstStyle/>
        <a:p>
          <a:endParaRPr lang="ru-RU"/>
        </a:p>
      </dgm:t>
    </dgm:pt>
    <dgm:pt modelId="{BB96156D-8710-494C-A622-1AF6B02CD14C}" type="parTrans" cxnId="{E61E1483-7F6A-408C-AD2A-1199CF1F4BCE}">
      <dgm:prSet/>
      <dgm:spPr/>
      <dgm:t>
        <a:bodyPr/>
        <a:lstStyle/>
        <a:p>
          <a:endParaRPr lang="ru-RU"/>
        </a:p>
      </dgm:t>
    </dgm:pt>
    <dgm:pt modelId="{0AE2C1CC-2911-4263-96D5-46AE7B2AD30A}" type="sibTrans" cxnId="{E61E1483-7F6A-408C-AD2A-1199CF1F4BCE}">
      <dgm:prSet/>
      <dgm:spPr/>
      <dgm:t>
        <a:bodyPr/>
        <a:lstStyle/>
        <a:p>
          <a:endParaRPr lang="ru-RU"/>
        </a:p>
      </dgm:t>
    </dgm:pt>
    <dgm:pt modelId="{1C896C10-9A52-4EC4-9195-9D56AA224E62}" type="pres">
      <dgm:prSet presAssocID="{EE6D7280-CDA1-4B2D-9676-C5327625FC6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8F907-C4CB-4D94-B1BC-02AD58BF2C99}" type="pres">
      <dgm:prSet presAssocID="{BADB1A16-C202-41ED-A337-9E4EF63AD968}" presName="roof" presStyleLbl="dkBgShp" presStyleIdx="0" presStyleCnt="2"/>
      <dgm:spPr/>
      <dgm:t>
        <a:bodyPr/>
        <a:lstStyle/>
        <a:p>
          <a:endParaRPr lang="ru-RU"/>
        </a:p>
      </dgm:t>
    </dgm:pt>
    <dgm:pt modelId="{9F75B947-BFE6-45B7-A194-323C874886F0}" type="pres">
      <dgm:prSet presAssocID="{BADB1A16-C202-41ED-A337-9E4EF63AD968}" presName="pillars" presStyleCnt="0"/>
      <dgm:spPr/>
    </dgm:pt>
    <dgm:pt modelId="{BFC8BEBA-1DD0-4645-A4D8-DACF1AD52920}" type="pres">
      <dgm:prSet presAssocID="{BADB1A16-C202-41ED-A337-9E4EF63AD96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058A1-3285-4A9E-9ECF-F73DA4C92637}" type="pres">
      <dgm:prSet presAssocID="{8AAA5E79-7611-43AB-A11C-F762271B46D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159F1-10FC-4836-A77C-5AAD7EFF1AD0}" type="pres">
      <dgm:prSet presAssocID="{EBEDBD83-B992-46E5-88BA-2820FBE94F4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2A661-EFCE-4ADD-B1D3-6D27A8D0E2DA}" type="pres">
      <dgm:prSet presAssocID="{BADB1A16-C202-41ED-A337-9E4EF63AD968}" presName="base" presStyleLbl="dkBgShp" presStyleIdx="1" presStyleCnt="2"/>
      <dgm:spPr/>
    </dgm:pt>
  </dgm:ptLst>
  <dgm:cxnLst>
    <dgm:cxn modelId="{DBE7F9BA-D01C-4836-AE29-46D2FD32C96F}" srcId="{BADB1A16-C202-41ED-A337-9E4EF63AD968}" destId="{4102B342-4AD6-4765-9705-6FD4F708543F}" srcOrd="0" destOrd="0" parTransId="{56B62A6A-1EC5-4C6F-B22E-57239C243CC7}" sibTransId="{FC1C0990-549A-4C6B-9EBF-2D34A1C0232A}"/>
    <dgm:cxn modelId="{E61E1483-7F6A-408C-AD2A-1199CF1F4BCE}" srcId="{EE6D7280-CDA1-4B2D-9676-C5327625FC6E}" destId="{0A4A6E48-99B0-4BF2-92F9-2F9F6A5FBC9D}" srcOrd="1" destOrd="0" parTransId="{BB96156D-8710-494C-A622-1AF6B02CD14C}" sibTransId="{0AE2C1CC-2911-4263-96D5-46AE7B2AD30A}"/>
    <dgm:cxn modelId="{A101C840-EE81-4B24-B07A-A3C6F51D38AD}" srcId="{BADB1A16-C202-41ED-A337-9E4EF63AD968}" destId="{8AAA5E79-7611-43AB-A11C-F762271B46DA}" srcOrd="1" destOrd="0" parTransId="{83D694C9-ED80-4137-9C61-86A3FC30E470}" sibTransId="{02AF4DB5-E72B-4E07-9667-CE492BE53456}"/>
    <dgm:cxn modelId="{1E522C7C-B036-4612-B6BE-375F899898E5}" type="presOf" srcId="{BADB1A16-C202-41ED-A337-9E4EF63AD968}" destId="{ADE8F907-C4CB-4D94-B1BC-02AD58BF2C99}" srcOrd="0" destOrd="0" presId="urn:microsoft.com/office/officeart/2005/8/layout/hList3"/>
    <dgm:cxn modelId="{8C8D9C3B-3E5C-4350-9C1B-13BC40A30EF5}" type="presOf" srcId="{EBEDBD83-B992-46E5-88BA-2820FBE94F42}" destId="{A96159F1-10FC-4836-A77C-5AAD7EFF1AD0}" srcOrd="0" destOrd="0" presId="urn:microsoft.com/office/officeart/2005/8/layout/hList3"/>
    <dgm:cxn modelId="{EF606183-C928-4C02-848A-38AA80C13DD0}" srcId="{BADB1A16-C202-41ED-A337-9E4EF63AD968}" destId="{EBEDBD83-B992-46E5-88BA-2820FBE94F42}" srcOrd="2" destOrd="0" parTransId="{65BACDE7-9A7A-471F-939F-5720532C9E3F}" sibTransId="{4911700D-8A77-4ED1-A4C5-8D5AF629C46C}"/>
    <dgm:cxn modelId="{F8F4A42A-AD46-4E1B-88CA-492DA5AF2B84}" type="presOf" srcId="{EE6D7280-CDA1-4B2D-9676-C5327625FC6E}" destId="{1C896C10-9A52-4EC4-9195-9D56AA224E62}" srcOrd="0" destOrd="0" presId="urn:microsoft.com/office/officeart/2005/8/layout/hList3"/>
    <dgm:cxn modelId="{9513A80D-D162-4989-B371-16E1AB18C55C}" type="presOf" srcId="{8AAA5E79-7611-43AB-A11C-F762271B46DA}" destId="{589058A1-3285-4A9E-9ECF-F73DA4C92637}" srcOrd="0" destOrd="0" presId="urn:microsoft.com/office/officeart/2005/8/layout/hList3"/>
    <dgm:cxn modelId="{F675689A-42EE-462D-9F3B-23C3C60191DE}" type="presOf" srcId="{4102B342-4AD6-4765-9705-6FD4F708543F}" destId="{BFC8BEBA-1DD0-4645-A4D8-DACF1AD52920}" srcOrd="0" destOrd="0" presId="urn:microsoft.com/office/officeart/2005/8/layout/hList3"/>
    <dgm:cxn modelId="{D340A598-ACCA-4F90-A6B3-4069D3C7C4E9}" srcId="{EE6D7280-CDA1-4B2D-9676-C5327625FC6E}" destId="{BADB1A16-C202-41ED-A337-9E4EF63AD968}" srcOrd="0" destOrd="0" parTransId="{ECAF75C9-ED87-4C3E-9968-D2A49171D87E}" sibTransId="{2D452029-D78A-43BF-951D-6719BC2EBA64}"/>
    <dgm:cxn modelId="{7E468204-58E9-4413-9E24-3F7CE5D0352B}" type="presParOf" srcId="{1C896C10-9A52-4EC4-9195-9D56AA224E62}" destId="{ADE8F907-C4CB-4D94-B1BC-02AD58BF2C99}" srcOrd="0" destOrd="0" presId="urn:microsoft.com/office/officeart/2005/8/layout/hList3"/>
    <dgm:cxn modelId="{71E67DA4-B89E-448F-974F-A279ADBCEF1C}" type="presParOf" srcId="{1C896C10-9A52-4EC4-9195-9D56AA224E62}" destId="{9F75B947-BFE6-45B7-A194-323C874886F0}" srcOrd="1" destOrd="0" presId="urn:microsoft.com/office/officeart/2005/8/layout/hList3"/>
    <dgm:cxn modelId="{F4F01A99-2DC4-419C-BB12-34E6B6D44F31}" type="presParOf" srcId="{9F75B947-BFE6-45B7-A194-323C874886F0}" destId="{BFC8BEBA-1DD0-4645-A4D8-DACF1AD52920}" srcOrd="0" destOrd="0" presId="urn:microsoft.com/office/officeart/2005/8/layout/hList3"/>
    <dgm:cxn modelId="{E4A3B386-4738-4B76-9749-FDE6BF29AD4B}" type="presParOf" srcId="{9F75B947-BFE6-45B7-A194-323C874886F0}" destId="{589058A1-3285-4A9E-9ECF-F73DA4C92637}" srcOrd="1" destOrd="0" presId="urn:microsoft.com/office/officeart/2005/8/layout/hList3"/>
    <dgm:cxn modelId="{766063E1-1D30-4DE6-B763-8F0DEF5C2BCB}" type="presParOf" srcId="{9F75B947-BFE6-45B7-A194-323C874886F0}" destId="{A96159F1-10FC-4836-A77C-5AAD7EFF1AD0}" srcOrd="2" destOrd="0" presId="urn:microsoft.com/office/officeart/2005/8/layout/hList3"/>
    <dgm:cxn modelId="{597E3B45-8E69-4CB3-8CA1-1162A82AA89E}" type="presParOf" srcId="{1C896C10-9A52-4EC4-9195-9D56AA224E62}" destId="{F312A661-EFCE-4ADD-B1D3-6D27A8D0E2D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E8F907-C4CB-4D94-B1BC-02AD58BF2C99}">
      <dsp:nvSpPr>
        <dsp:cNvPr id="0" name=""/>
        <dsp:cNvSpPr/>
      </dsp:nvSpPr>
      <dsp:spPr>
        <a:xfrm>
          <a:off x="0" y="0"/>
          <a:ext cx="8280920" cy="1706589"/>
        </a:xfrm>
        <a:prstGeom prst="rect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ТРИ ВИДА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ДИАЛОГОВОЙ КОМПЕТЕНТНОСТИ  </a:t>
          </a:r>
          <a:endParaRPr lang="ru-RU" sz="2800" kern="1200" dirty="0"/>
        </a:p>
      </dsp:txBody>
      <dsp:txXfrm>
        <a:off x="0" y="0"/>
        <a:ext cx="8280920" cy="1706589"/>
      </dsp:txXfrm>
    </dsp:sp>
    <dsp:sp modelId="{BFC8BEBA-1DD0-4645-A4D8-DACF1AD52920}">
      <dsp:nvSpPr>
        <dsp:cNvPr id="0" name=""/>
        <dsp:cNvSpPr/>
      </dsp:nvSpPr>
      <dsp:spPr>
        <a:xfrm>
          <a:off x="4043" y="1706589"/>
          <a:ext cx="2757611" cy="3583838"/>
        </a:xfrm>
        <a:prstGeom prst="rect">
          <a:avLst/>
        </a:prstGeom>
        <a:solidFill>
          <a:srgbClr val="C555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u="none" kern="1200" dirty="0" smtClean="0"/>
            <a:t>Организационные разговоры</a:t>
          </a:r>
          <a:r>
            <a:rPr lang="ru-RU" sz="2400" u="none" kern="1200" dirty="0" smtClean="0"/>
            <a:t> </a:t>
          </a:r>
          <a:endParaRPr lang="ru-RU" sz="2400" u="none" kern="1200" dirty="0"/>
        </a:p>
      </dsp:txBody>
      <dsp:txXfrm>
        <a:off x="4043" y="1706589"/>
        <a:ext cx="2757611" cy="3583838"/>
      </dsp:txXfrm>
    </dsp:sp>
    <dsp:sp modelId="{589058A1-3285-4A9E-9ECF-F73DA4C92637}">
      <dsp:nvSpPr>
        <dsp:cNvPr id="0" name=""/>
        <dsp:cNvSpPr/>
      </dsp:nvSpPr>
      <dsp:spPr>
        <a:xfrm>
          <a:off x="2761654" y="1706589"/>
          <a:ext cx="2757611" cy="3583838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u="none" kern="1200" dirty="0" smtClean="0"/>
            <a:t>Разговоры о событиях повседневной жизни </a:t>
          </a:r>
          <a:endParaRPr lang="ru-RU" sz="2400" i="1" u="none" kern="1200" dirty="0"/>
        </a:p>
      </dsp:txBody>
      <dsp:txXfrm>
        <a:off x="2761654" y="1706589"/>
        <a:ext cx="2757611" cy="3583838"/>
      </dsp:txXfrm>
    </dsp:sp>
    <dsp:sp modelId="{A96159F1-10FC-4836-A77C-5AAD7EFF1AD0}">
      <dsp:nvSpPr>
        <dsp:cNvPr id="0" name=""/>
        <dsp:cNvSpPr/>
      </dsp:nvSpPr>
      <dsp:spPr>
        <a:xfrm>
          <a:off x="5519265" y="1706589"/>
          <a:ext cx="2757611" cy="358383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Разговоры о пережитом событии</a:t>
          </a:r>
          <a:endParaRPr lang="ru-RU" sz="2400" i="1" kern="1200" dirty="0"/>
        </a:p>
      </dsp:txBody>
      <dsp:txXfrm>
        <a:off x="5519265" y="1706589"/>
        <a:ext cx="2757611" cy="3583838"/>
      </dsp:txXfrm>
    </dsp:sp>
    <dsp:sp modelId="{F312A661-EFCE-4ADD-B1D3-6D27A8D0E2DA}">
      <dsp:nvSpPr>
        <dsp:cNvPr id="0" name=""/>
        <dsp:cNvSpPr/>
      </dsp:nvSpPr>
      <dsp:spPr>
        <a:xfrm>
          <a:off x="0" y="5290427"/>
          <a:ext cx="8280920" cy="39820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50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4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9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0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3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31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6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9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8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833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500990" cy="22860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292929"/>
                </a:solidFill>
              </a:rPr>
              <a:t>«ФИЛОСОФИЯ С ДЕТЬМИ» ИЛИ КАК ВЗРОСЛОМУ ПОДДЕРЖАТЬ ЛЮБОЗНАТЕЛЬНОСТЬ РЕБЕНКА.</a:t>
            </a:r>
            <a:r>
              <a:rPr lang="ru-RU" sz="2800" dirty="0" smtClean="0">
                <a:solidFill>
                  <a:srgbClr val="292929"/>
                </a:solidFill>
              </a:rPr>
              <a:t/>
            </a:r>
            <a:br>
              <a:rPr lang="ru-RU" sz="2800" dirty="0" smtClean="0">
                <a:solidFill>
                  <a:srgbClr val="292929"/>
                </a:solidFill>
              </a:rPr>
            </a:br>
            <a:r>
              <a:rPr lang="ru-RU" sz="2000" dirty="0" smtClean="0">
                <a:solidFill>
                  <a:srgbClr val="111111"/>
                </a:solidFill>
              </a:rPr>
              <a:t> </a:t>
            </a:r>
            <a:br>
              <a:rPr lang="ru-RU" sz="2000" dirty="0" smtClean="0">
                <a:solidFill>
                  <a:srgbClr val="111111"/>
                </a:solidFill>
              </a:rPr>
            </a:br>
            <a:endParaRPr lang="ru-RU" sz="2000" dirty="0">
              <a:solidFill>
                <a:srgbClr val="1111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000108"/>
            <a:ext cx="7258056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BE4242"/>
                </a:solidFill>
              </a:rPr>
              <a:t>Муниципальный семинар </a:t>
            </a:r>
          </a:p>
          <a:p>
            <a:r>
              <a:rPr lang="ru-RU" sz="2800" dirty="0" smtClean="0">
                <a:solidFill>
                  <a:srgbClr val="BE4242"/>
                </a:solidFill>
              </a:rPr>
              <a:t>«Оценка качества дошкольного образования. Современные подходы и пути достижения»</a:t>
            </a:r>
            <a:endParaRPr lang="ru-RU" sz="2800" dirty="0">
              <a:solidFill>
                <a:srgbClr val="BE4242"/>
              </a:solidFill>
            </a:endParaRPr>
          </a:p>
        </p:txBody>
      </p:sp>
      <p:pic>
        <p:nvPicPr>
          <p:cNvPr id="1026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643702" y="4429132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6143644"/>
            <a:ext cx="90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92929"/>
                </a:solidFill>
              </a:rPr>
              <a:t>2021 г.</a:t>
            </a:r>
            <a:endParaRPr lang="ru-RU" sz="2000" dirty="0">
              <a:solidFill>
                <a:srgbClr val="292929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5786" y="357166"/>
            <a:ext cx="7258056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МОП: МБДОУ Аннинский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/с ОРВ «Росток»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rgbClr val="C3503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0072" y="4786322"/>
            <a:ext cx="3352456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Никитина Е.И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учитель-логопед,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КК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C3503D"/>
                </a:solidFill>
              </a:rPr>
              <a:t>Философствовать</a:t>
            </a:r>
            <a:r>
              <a:rPr lang="ru-RU" sz="4000" dirty="0" smtClean="0"/>
              <a:t> – это действительно означает разговаривать друг с другом и думать!</a:t>
            </a:r>
          </a:p>
          <a:p>
            <a:endParaRPr lang="ru-RU" dirty="0"/>
          </a:p>
        </p:txBody>
      </p:sp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588224" y="4293096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643702" y="4293096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C3503D"/>
                </a:solidFill>
              </a:rPr>
              <a:t>На философскую тему можно: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C3503D"/>
                </a:solidFill>
              </a:rPr>
              <a:t>сделать рисунки </a:t>
            </a:r>
            <a:r>
              <a:rPr lang="ru-RU" dirty="0" smtClean="0"/>
              <a:t>(«Каким видят мир животные?», «Как ты представляешь себе душу человека?»;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C3503D"/>
                </a:solidFill>
              </a:rPr>
              <a:t>прослушать музыкальное произведение </a:t>
            </a:r>
            <a:r>
              <a:rPr lang="ru-RU" dirty="0" smtClean="0"/>
              <a:t>(«Какие чувства вызывает у тебя музыка?», «Как ты думаешь, что чувствовал музыкант, когда он это играл?»);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C3503D"/>
                </a:solidFill>
              </a:rPr>
              <a:t>совершить воображаемое путешествие </a:t>
            </a:r>
            <a:r>
              <a:rPr lang="ru-RU" dirty="0" smtClean="0"/>
              <a:t>(«Почему мы можем представить себе вещи, которые мы никогда не видели?»);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rgbClr val="C3503D"/>
                </a:solidFill>
              </a:rPr>
              <a:t>провести научный эксперимент </a:t>
            </a:r>
            <a:r>
              <a:rPr lang="ru-RU" dirty="0" smtClean="0"/>
              <a:t>(«Почему глаз может видеть?», Кто сделал деревья?»).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643702" y="4293096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3000" dirty="0" smtClean="0"/>
              <a:t>Философские вопросы отличаются тем, что на них не бывает одного правильного ответа.</a:t>
            </a:r>
          </a:p>
          <a:p>
            <a:pPr lvl="0">
              <a:buFont typeface="Wingdings" pitchFamily="2" charset="2"/>
              <a:buChar char="§"/>
            </a:pPr>
            <a:r>
              <a:rPr lang="ru-RU" sz="3000" dirty="0" smtClean="0">
                <a:solidFill>
                  <a:srgbClr val="C96251"/>
                </a:solidFill>
              </a:rPr>
              <a:t>Педагогам не следует постоянно скрывать свое мнение, т. к. нужно учитывать возможное влияние своих высказываний (они играют значительную роль в формировании мнений у детей).</a:t>
            </a:r>
          </a:p>
          <a:p>
            <a:pPr lvl="0">
              <a:buFont typeface="Wingdings" pitchFamily="2" charset="2"/>
              <a:buChar char="§"/>
            </a:pPr>
            <a:r>
              <a:rPr lang="ru-RU" sz="3000" dirty="0" smtClean="0"/>
              <a:t>Педагогическая цель должна состоять в том, чтобы поддерживать самостоятельное мышление детей!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643702" y="4333277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15402" cy="6143668"/>
          </a:xfrm>
        </p:spPr>
        <p:txBody>
          <a:bodyPr>
            <a:normAutofit fontScale="70000" lnSpcReduction="20000"/>
          </a:bodyPr>
          <a:lstStyle/>
          <a:p>
            <a:pPr indent="342900" algn="ctr">
              <a:buNone/>
            </a:pPr>
            <a:endParaRPr lang="ru-RU" sz="4000" dirty="0" smtClean="0"/>
          </a:p>
          <a:p>
            <a:pPr indent="342900">
              <a:buNone/>
            </a:pPr>
            <a:endParaRPr lang="ru-RU" sz="4000" dirty="0" smtClean="0"/>
          </a:p>
          <a:p>
            <a:pPr indent="342900" algn="ctr">
              <a:buNone/>
            </a:pPr>
            <a:r>
              <a:rPr lang="ru-RU" sz="4600" b="1" dirty="0" smtClean="0">
                <a:solidFill>
                  <a:srgbClr val="C3503D"/>
                </a:solidFill>
              </a:rPr>
              <a:t>Как сделать диалог интересным:</a:t>
            </a:r>
          </a:p>
          <a:p>
            <a:pPr indent="342900" algn="ctr">
              <a:buNone/>
            </a:pPr>
            <a:endParaRPr lang="ru-RU" sz="4000" b="1" dirty="0" smtClean="0">
              <a:solidFill>
                <a:srgbClr val="C3503D"/>
              </a:solidFill>
            </a:endParaRPr>
          </a:p>
          <a:p>
            <a:pPr indent="342900">
              <a:buNone/>
            </a:pPr>
            <a:r>
              <a:rPr lang="ru-RU" sz="4000" i="1" dirty="0" smtClean="0"/>
              <a:t>- взрослый предлагает задачу, ответ которой неизвестен и интересен ему самому; </a:t>
            </a:r>
          </a:p>
          <a:p>
            <a:pPr indent="342900">
              <a:buNone/>
            </a:pPr>
            <a:r>
              <a:rPr lang="ru-RU" sz="4000" i="1" dirty="0" smtClean="0"/>
              <a:t>- у задачи может быть несколько интересных ответов; </a:t>
            </a:r>
          </a:p>
          <a:p>
            <a:pPr indent="342900">
              <a:buNone/>
            </a:pPr>
            <a:r>
              <a:rPr lang="ru-RU" sz="4000" i="1" dirty="0" smtClean="0"/>
              <a:t>- взрослый призывает обсуждать проблемные ситуации вместе, потому что в группе рождаются разные интересные идеи; </a:t>
            </a:r>
          </a:p>
          <a:p>
            <a:pPr indent="342900">
              <a:buNone/>
            </a:pPr>
            <a:r>
              <a:rPr lang="ru-RU" sz="4000" i="1" dirty="0" smtClean="0"/>
              <a:t>- приветствуются возражения и на них никто не обижается.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643702" y="4429132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3503D"/>
                </a:solidFill>
              </a:rPr>
              <a:t>Например</a:t>
            </a:r>
            <a:r>
              <a:rPr lang="ru-RU" sz="3200" dirty="0" smtClean="0"/>
              <a:t>, беседа о снах: </a:t>
            </a:r>
            <a:r>
              <a:rPr lang="ru-RU" sz="2700" dirty="0" smtClean="0"/>
              <a:t>что такое сны? Почему снятся плохие сны и как понять, что ты спишь, когда ты спишь?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0112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i="1" u="sng" dirty="0" smtClean="0"/>
              <a:t>Клара.</a:t>
            </a:r>
            <a:r>
              <a:rPr lang="ru-RU" sz="1600" dirty="0" smtClean="0"/>
              <a:t> Ну, зверям снятся звериные сны, людям снятся плохие сны и приятные. </a:t>
            </a:r>
          </a:p>
          <a:p>
            <a:pPr>
              <a:buNone/>
            </a:pPr>
            <a:r>
              <a:rPr lang="ru-RU" sz="1600" b="1" i="1" u="sng" dirty="0" smtClean="0"/>
              <a:t>Света</a:t>
            </a:r>
            <a:r>
              <a:rPr lang="ru-RU" sz="1600" i="1" u="sng" dirty="0" smtClean="0"/>
              <a:t>.</a:t>
            </a:r>
            <a:r>
              <a:rPr lang="ru-RU" sz="1600" dirty="0" smtClean="0"/>
              <a:t> А мне однажды приснился кошмар, который был на самом деле! </a:t>
            </a:r>
          </a:p>
          <a:p>
            <a:pPr>
              <a:buNone/>
            </a:pPr>
            <a:r>
              <a:rPr lang="ru-RU" sz="1600" b="1" i="1" u="sng" dirty="0" smtClean="0"/>
              <a:t>Педагог-модератор. </a:t>
            </a:r>
            <a:r>
              <a:rPr lang="ru-RU" sz="1600" dirty="0" smtClean="0"/>
              <a:t>Он был на самом деле? Расскажи нам! </a:t>
            </a:r>
          </a:p>
          <a:p>
            <a:pPr>
              <a:buNone/>
            </a:pPr>
            <a:r>
              <a:rPr lang="ru-RU" sz="1600" b="1" i="1" u="sng" dirty="0" smtClean="0"/>
              <a:t>Света</a:t>
            </a:r>
            <a:r>
              <a:rPr lang="ru-RU" sz="1600" dirty="0" smtClean="0"/>
              <a:t>.  Я была у бабушки с дедушкой, и там была полиция, и на улице надели наручники на одного парня. </a:t>
            </a:r>
          </a:p>
          <a:p>
            <a:pPr>
              <a:buNone/>
            </a:pPr>
            <a:r>
              <a:rPr lang="ru-RU" sz="1600" b="1" i="1" u="sng" dirty="0" smtClean="0"/>
              <a:t>Педагог-модератор</a:t>
            </a:r>
            <a:r>
              <a:rPr lang="ru-RU" sz="1600" i="1" u="sng" dirty="0" smtClean="0"/>
              <a:t>. </a:t>
            </a:r>
            <a:r>
              <a:rPr lang="ru-RU" sz="1600" dirty="0" smtClean="0"/>
              <a:t>И ты потом увидела это во сне? </a:t>
            </a:r>
          </a:p>
          <a:p>
            <a:pPr>
              <a:buNone/>
            </a:pPr>
            <a:r>
              <a:rPr lang="ru-RU" sz="1600" b="1" i="1" u="sng" dirty="0" smtClean="0"/>
              <a:t>Света</a:t>
            </a:r>
            <a:r>
              <a:rPr lang="ru-RU" sz="1600" i="1" u="sng" dirty="0" smtClean="0"/>
              <a:t>.</a:t>
            </a:r>
            <a:r>
              <a:rPr lang="ru-RU" sz="1600" dirty="0" smtClean="0"/>
              <a:t> Я потом ночью очень долго плакала.</a:t>
            </a:r>
          </a:p>
          <a:p>
            <a:pPr>
              <a:buNone/>
            </a:pPr>
            <a:r>
              <a:rPr lang="ru-RU" sz="1600" b="1" i="1" u="sng" dirty="0" smtClean="0"/>
              <a:t>Педагог-модератор.</a:t>
            </a:r>
            <a:r>
              <a:rPr lang="ru-RU" sz="1600" i="1" u="sng" dirty="0" smtClean="0"/>
              <a:t> </a:t>
            </a:r>
            <a:r>
              <a:rPr lang="ru-RU" sz="1600" dirty="0" smtClean="0"/>
              <a:t>Тебе было грустно… Если бы мы понимали, когда видим плохой сон, </a:t>
            </a:r>
          </a:p>
          <a:p>
            <a:pPr>
              <a:buNone/>
            </a:pPr>
            <a:r>
              <a:rPr lang="ru-RU" sz="1600" dirty="0" smtClean="0"/>
              <a:t>что это только сон, то не нужно было бы бояться и грустить во сне! </a:t>
            </a:r>
          </a:p>
          <a:p>
            <a:pPr>
              <a:buNone/>
            </a:pPr>
            <a:r>
              <a:rPr lang="ru-RU" sz="1600" b="1" i="1" u="sng" dirty="0" smtClean="0"/>
              <a:t>Катя</a:t>
            </a:r>
            <a:r>
              <a:rPr lang="ru-RU" sz="1600" i="1" u="sng" dirty="0" smtClean="0"/>
              <a:t>. </a:t>
            </a:r>
            <a:r>
              <a:rPr lang="ru-RU" sz="1600" dirty="0" smtClean="0"/>
              <a:t>Уже так было! Я замечала!</a:t>
            </a:r>
          </a:p>
          <a:p>
            <a:pPr>
              <a:buNone/>
            </a:pPr>
            <a:r>
              <a:rPr lang="ru-RU" sz="1600" b="1" i="1" u="sng" dirty="0" smtClean="0"/>
              <a:t>Толик</a:t>
            </a:r>
            <a:r>
              <a:rPr lang="ru-RU" sz="1600" i="1" u="sng" dirty="0" smtClean="0"/>
              <a:t>.</a:t>
            </a:r>
            <a:r>
              <a:rPr lang="ru-RU" sz="1600" dirty="0" smtClean="0"/>
              <a:t> Мне  однажды снилось что-то плохое.  Я проснулся и сказал: «Это же был сон!». И </a:t>
            </a:r>
          </a:p>
          <a:p>
            <a:pPr>
              <a:buNone/>
            </a:pPr>
            <a:r>
              <a:rPr lang="ru-RU" sz="1600" dirty="0" smtClean="0"/>
              <a:t>потом я быстренько увидел хороший сон!</a:t>
            </a:r>
          </a:p>
          <a:p>
            <a:pPr>
              <a:buNone/>
            </a:pPr>
            <a:r>
              <a:rPr lang="ru-RU" sz="1600" b="1" i="1" u="sng" dirty="0" smtClean="0"/>
              <a:t>Педагог-модератор.</a:t>
            </a:r>
            <a:r>
              <a:rPr lang="ru-RU" sz="1600" dirty="0" smtClean="0"/>
              <a:t> Ты думаешь, что иногда можно выбирать, какой сон увидеть? </a:t>
            </a:r>
          </a:p>
          <a:p>
            <a:pPr>
              <a:buNone/>
            </a:pPr>
            <a:r>
              <a:rPr lang="ru-RU" sz="1600" b="1" i="1" u="sng" dirty="0" smtClean="0"/>
              <a:t>Толик</a:t>
            </a:r>
            <a:r>
              <a:rPr lang="ru-RU" sz="1600" i="1" u="sng" dirty="0" smtClean="0"/>
              <a:t>:</a:t>
            </a:r>
            <a:r>
              <a:rPr lang="ru-RU" sz="1600" dirty="0" smtClean="0"/>
              <a:t> Ну, всегда, когда  у меня плохие сны, я, лучше возьму хороший, когда проснусь!...</a:t>
            </a:r>
          </a:p>
          <a:p>
            <a:pPr>
              <a:buNone/>
            </a:pPr>
            <a:r>
              <a:rPr lang="ru-RU" sz="1600" b="1" i="1" u="sng" dirty="0" smtClean="0"/>
              <a:t>Педагог-модератор</a:t>
            </a:r>
            <a:r>
              <a:rPr lang="ru-RU" sz="1600" i="1" u="sng" dirty="0" smtClean="0"/>
              <a:t>: </a:t>
            </a:r>
            <a:r>
              <a:rPr lang="ru-RU" sz="1600" dirty="0" smtClean="0"/>
              <a:t>почему же нам иногда снятся ужасные вещи, которых мы боимся?  </a:t>
            </a:r>
          </a:p>
          <a:p>
            <a:pPr>
              <a:buNone/>
            </a:pPr>
            <a:r>
              <a:rPr lang="ru-RU" sz="1600" b="1" i="1" u="sng" dirty="0" smtClean="0"/>
              <a:t>Катя</a:t>
            </a:r>
            <a:r>
              <a:rPr lang="ru-RU" sz="1600" i="1" u="sng" dirty="0" smtClean="0"/>
              <a:t>. </a:t>
            </a:r>
            <a:r>
              <a:rPr lang="ru-RU" sz="1600" dirty="0" smtClean="0"/>
              <a:t>Потому что, мы однажды это пережили…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804248" y="4365104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u="sng" dirty="0" smtClean="0">
                <a:solidFill>
                  <a:srgbClr val="C3503D"/>
                </a:solidFill>
              </a:rPr>
              <a:t>Советы по проведению беседы с детьми: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dirty="0" smtClean="0"/>
              <a:t>Не настаивайте на том или ином аспекте темы, если дети не отзываются на ваш вопрос.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dirty="0" smtClean="0"/>
              <a:t>Принимайте высказывания ребенка и рассматривайте их в общем контексте.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dirty="0" smtClean="0"/>
              <a:t>Подвергайте сомнению вещи, считающиеся само собой разумеющимися, и задавайте необычные вопросы: «Откуда вы знаете, что жизнь не сон?» 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dirty="0" smtClean="0"/>
              <a:t>Помогайте детям выразить то, что они думают, употребляя формулировку типа: «Ты думаешь, что…» или «Если я тебя правильно понял…»</a:t>
            </a:r>
          </a:p>
          <a:p>
            <a:pPr lvl="0">
              <a:buFont typeface="Wingdings" pitchFamily="2" charset="2"/>
              <a:buChar char="ü"/>
            </a:pPr>
            <a:r>
              <a:rPr lang="ru-RU" sz="3000" dirty="0" smtClean="0"/>
              <a:t>Просите детей уточнять описания, задавайте вопросы: «что плохого было в этом?».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7003742" y="4886368"/>
            <a:ext cx="1816730" cy="180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55555"/>
                </a:solidFill>
              </a:rPr>
              <a:t>Структура метода </a:t>
            </a:r>
            <a:r>
              <a:rPr lang="ru-RU" b="1" dirty="0" smtClean="0">
                <a:solidFill>
                  <a:srgbClr val="C55555"/>
                </a:solidFill>
              </a:rPr>
              <a:t/>
            </a:r>
            <a:br>
              <a:rPr lang="ru-RU" b="1" dirty="0" smtClean="0">
                <a:solidFill>
                  <a:srgbClr val="C55555"/>
                </a:solidFill>
              </a:rPr>
            </a:br>
            <a:r>
              <a:rPr lang="ru-RU" b="1" dirty="0" smtClean="0">
                <a:solidFill>
                  <a:srgbClr val="C55555"/>
                </a:solidFill>
              </a:rPr>
              <a:t>«Философия с детьми»: </a:t>
            </a:r>
            <a:endParaRPr lang="ru-RU" b="1" dirty="0">
              <a:solidFill>
                <a:srgbClr val="C5555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071678"/>
            <a:ext cx="2500330" cy="1143008"/>
          </a:xfrm>
          <a:prstGeom prst="roundRect">
            <a:avLst/>
          </a:prstGeom>
          <a:solidFill>
            <a:srgbClr val="E73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99FF66"/>
                  </a:solidFill>
                </a:ln>
              </a:rPr>
              <a:t>Вопрос</a:t>
            </a:r>
            <a:endParaRPr lang="ru-RU" sz="2400" dirty="0">
              <a:ln>
                <a:solidFill>
                  <a:srgbClr val="99FF66"/>
                </a:solidFill>
              </a:ln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071678"/>
            <a:ext cx="2500330" cy="1143008"/>
          </a:xfrm>
          <a:prstGeom prst="roundRect">
            <a:avLst/>
          </a:prstGeom>
          <a:solidFill>
            <a:srgbClr val="E73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99FF66"/>
                  </a:solidFill>
                </a:ln>
              </a:rPr>
              <a:t>Сопоставление разных ответов</a:t>
            </a:r>
            <a:endParaRPr lang="ru-RU" sz="2400" dirty="0">
              <a:ln>
                <a:solidFill>
                  <a:srgbClr val="99FF66"/>
                </a:solidFill>
              </a:ln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72264" y="2000240"/>
            <a:ext cx="2500330" cy="1143008"/>
          </a:xfrm>
          <a:prstGeom prst="roundRect">
            <a:avLst/>
          </a:prstGeom>
          <a:solidFill>
            <a:srgbClr val="E73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99FF66"/>
                  </a:solidFill>
                </a:ln>
              </a:rPr>
              <a:t>Аргументация </a:t>
            </a:r>
            <a:endParaRPr lang="ru-RU" sz="2400" dirty="0">
              <a:ln>
                <a:solidFill>
                  <a:srgbClr val="99FF66"/>
                </a:solidFill>
              </a:ln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80" y="3857628"/>
            <a:ext cx="2500330" cy="1143008"/>
          </a:xfrm>
          <a:prstGeom prst="roundRect">
            <a:avLst/>
          </a:prstGeom>
          <a:solidFill>
            <a:srgbClr val="E73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99FF66"/>
                  </a:solidFill>
                </a:ln>
              </a:rPr>
              <a:t>Выбор ответа</a:t>
            </a:r>
            <a:endParaRPr lang="ru-RU" sz="2400" dirty="0">
              <a:ln>
                <a:solidFill>
                  <a:srgbClr val="99FF66"/>
                </a:solidFill>
              </a:ln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4480" y="3786190"/>
            <a:ext cx="2500330" cy="1143008"/>
          </a:xfrm>
          <a:prstGeom prst="roundRect">
            <a:avLst/>
          </a:prstGeom>
          <a:solidFill>
            <a:srgbClr val="E73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99FF66"/>
                  </a:solidFill>
                </a:ln>
              </a:rPr>
              <a:t>Возражение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5286388"/>
            <a:ext cx="2500330" cy="1143008"/>
          </a:xfrm>
          <a:prstGeom prst="roundRect">
            <a:avLst/>
          </a:prstGeom>
          <a:solidFill>
            <a:srgbClr val="E733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>
                  <a:solidFill>
                    <a:srgbClr val="99FF66"/>
                  </a:solidFill>
                </a:ln>
              </a:rPr>
              <a:t>Диалог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699792" y="257174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29322" y="250030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000100" y="4214818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429124" y="428625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 18"/>
          <p:cNvSpPr/>
          <p:nvPr/>
        </p:nvSpPr>
        <p:spPr>
          <a:xfrm>
            <a:off x="7858148" y="400050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643702" y="4429132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i="1" u="sng" dirty="0" smtClean="0">
                <a:solidFill>
                  <a:srgbClr val="C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по проведению бесед с детьми: </a:t>
            </a:r>
          </a:p>
          <a:p>
            <a:pPr algn="ctr">
              <a:buNone/>
            </a:pPr>
            <a:endParaRPr lang="ru-RU" sz="5100" dirty="0" smtClean="0">
              <a:solidFill>
                <a:srgbClr val="C55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Допускайте сосуществование различающихся мнений детей, не высказывайте свою критику или оценку. 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Укажите на то, что у некоторых детей могут быть противоположные мнения.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Обратите внимание на противоречия в концепциях детей, если такие имеются. Пусть дети сами ищут решение.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Просите ребенка обосновать его точку зрения.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Собственное мнение высказывайте только после того, как дети вас попросили. Говорите откровенно и обосновывайте свои мысли. Но дайте понять, что вы можете принять и другие мнения.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Если вы причинам личного характера не хотите говорить на данную тему, то вам вообще не нужно отвечать. Сообщите детям, что это в порядке вещей, когда человеку требуется время подумать или когда у него есть личные тайны.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643702" y="4429132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5007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u="sng" dirty="0" smtClean="0">
                <a:solidFill>
                  <a:srgbClr val="C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простых и основных правил для проведения бесед-размышлений:</a:t>
            </a:r>
          </a:p>
          <a:p>
            <a:pPr algn="ctr">
              <a:buNone/>
            </a:pPr>
            <a:r>
              <a:rPr lang="ru-RU" sz="5100" u="sng" dirty="0" smtClean="0">
                <a:solidFill>
                  <a:srgbClr val="C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lvl="0" indent="342900">
              <a:buFont typeface="Wingdings" pitchFamily="2" charset="2"/>
              <a:buChar char="ü"/>
            </a:pPr>
            <a:r>
              <a:rPr lang="ru-RU" dirty="0" smtClean="0"/>
              <a:t>Беседы в малых группах.</a:t>
            </a:r>
          </a:p>
          <a:p>
            <a:pPr lvl="0" indent="342900">
              <a:buFont typeface="Wingdings" pitchFamily="2" charset="2"/>
              <a:buChar char="ü"/>
            </a:pPr>
            <a:r>
              <a:rPr lang="ru-RU" dirty="0" smtClean="0"/>
              <a:t>Все начинается с детского вопроса. </a:t>
            </a:r>
          </a:p>
          <a:p>
            <a:pPr lvl="0" indent="342900">
              <a:buFont typeface="Wingdings" pitchFamily="2" charset="2"/>
              <a:buChar char="ü"/>
            </a:pPr>
            <a:r>
              <a:rPr lang="ru-RU" dirty="0" smtClean="0"/>
              <a:t>Беседуйте до тех пор, пока детям интересно. </a:t>
            </a:r>
          </a:p>
          <a:p>
            <a:pPr indent="342900">
              <a:buNone/>
            </a:pPr>
            <a:r>
              <a:rPr lang="ru-RU" dirty="0" smtClean="0"/>
              <a:t> </a:t>
            </a:r>
          </a:p>
          <a:p>
            <a:pPr indent="342900"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67544" y="548680"/>
          <a:ext cx="828092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  <a:cs typeface="Times New Roman" pitchFamily="18" charset="0"/>
              </a:rPr>
              <a:t/>
            </a:r>
            <a:br>
              <a:rPr lang="ru-RU" sz="2800" dirty="0" smtClean="0">
                <a:latin typeface="+mn-lt"/>
                <a:cs typeface="Times New Roman" pitchFamily="18" charset="0"/>
              </a:rPr>
            </a:br>
            <a:r>
              <a:rPr lang="ru-RU" sz="2800" dirty="0" smtClean="0">
                <a:solidFill>
                  <a:srgbClr val="C35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Речь</a:t>
            </a:r>
            <a:r>
              <a:rPr lang="ru-RU" sz="2800" dirty="0" smtClean="0">
                <a:latin typeface="+mn-lt"/>
                <a:cs typeface="Times New Roman" pitchFamily="18" charset="0"/>
              </a:rPr>
              <a:t> – великий дар природы, благодаря которому люди получают широкие возможности общения друг с другом. Речь объединяет людей в их деятельности, помогает понять, формирует взгляды и убеждения. Речь оказывает человеку </a:t>
            </a:r>
            <a:br>
              <a:rPr lang="ru-RU" sz="2800" dirty="0" smtClean="0">
                <a:latin typeface="+mn-lt"/>
                <a:cs typeface="Times New Roman" pitchFamily="18" charset="0"/>
              </a:rPr>
            </a:br>
            <a:r>
              <a:rPr lang="ru-RU" sz="2800" dirty="0" smtClean="0">
                <a:latin typeface="+mn-lt"/>
                <a:cs typeface="Times New Roman" pitchFamily="18" charset="0"/>
              </a:rPr>
              <a:t>огромную услугу в познании мира.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643702" y="4429132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C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Советы  по проведению бесед-размышлений 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C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«почему» и «для чего?»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Обостряйте восприятие детей, называя различия между вещами и указывая на изменения в мире («Вы уже когда-нибудь обращали внимание, что Луна выглядит по-разному: то большой, то маленькой?»).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Сразу называйте познаваемые процессы, связанные с темой беседы!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Стимулируйте логическое мышление детей, ставя при возникновении противоречий новый вопрос: «Если вы говорите, что Луна существует для того, чтобы ночью мы могли лучше видеть, то у меня возникает вопрос, почему иногда она совсем не светит?»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/>
              <a:t>Попытайтесь совместно с детьми в ответ на вопрос «почему?» выдвигать гипотезы, указывающие не только на цель, но и на причины. Если вы хотите мотивировать детей задуматься о причинах, заменяйте «почему?» на «как получается, что…?»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Если между детьми возникает корректная дискуссия, воздержитесь от прерывающих вопросов!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2862650"/>
          </a:xfrm>
        </p:spPr>
        <p:txBody>
          <a:bodyPr/>
          <a:lstStyle/>
          <a:p>
            <a:r>
              <a:rPr lang="ru-RU" b="1" i="1" dirty="0" smtClean="0">
                <a:solidFill>
                  <a:srgbClr val="C55555"/>
                </a:solidFill>
              </a:rPr>
              <a:t>Спасибо за внимание!</a:t>
            </a:r>
            <a:endParaRPr lang="ru-RU" b="1" i="1" dirty="0">
              <a:solidFill>
                <a:srgbClr val="C55555"/>
              </a:solidFill>
            </a:endParaRPr>
          </a:p>
        </p:txBody>
      </p:sp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012160" y="3302798"/>
            <a:ext cx="2838504" cy="282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7143768" y="4714884"/>
            <a:ext cx="1849772" cy="183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0006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C35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7 компонентов </a:t>
            </a:r>
            <a:r>
              <a:rPr lang="ru-RU" sz="2800" b="1" i="1" dirty="0" smtClean="0">
                <a:solidFill>
                  <a:srgbClr val="C35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речевого развития</a:t>
            </a:r>
          </a:p>
          <a:p>
            <a:pPr algn="ctr">
              <a:buNone/>
            </a:pPr>
            <a:endParaRPr lang="ru-RU" sz="2800" dirty="0" smtClean="0">
              <a:solidFill>
                <a:srgbClr val="C35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600" i="1" dirty="0" smtClean="0"/>
              <a:t>1. Владение речью как средством общения и культуры</a:t>
            </a:r>
            <a:endParaRPr lang="ru-RU" sz="2600" dirty="0" smtClean="0"/>
          </a:p>
          <a:p>
            <a:pPr>
              <a:buNone/>
            </a:pPr>
            <a:r>
              <a:rPr lang="ru-RU" sz="2600" i="1" dirty="0" smtClean="0"/>
              <a:t>2. Обогащение активного словаря</a:t>
            </a:r>
            <a:endParaRPr lang="ru-RU" sz="2600" dirty="0" smtClean="0"/>
          </a:p>
          <a:p>
            <a:pPr>
              <a:buNone/>
            </a:pPr>
            <a:r>
              <a:rPr lang="ru-RU" sz="2600" i="1" dirty="0" smtClean="0"/>
              <a:t>3. Развитие связной речи (диалогической, монологической)</a:t>
            </a:r>
            <a:endParaRPr lang="ru-RU" sz="2600" dirty="0" smtClean="0"/>
          </a:p>
          <a:p>
            <a:pPr>
              <a:buNone/>
            </a:pPr>
            <a:r>
              <a:rPr lang="ru-RU" sz="2600" i="1" dirty="0" smtClean="0"/>
              <a:t>4. Развитие речевого творчества</a:t>
            </a:r>
            <a:endParaRPr lang="ru-RU" sz="2600" dirty="0" smtClean="0"/>
          </a:p>
          <a:p>
            <a:pPr>
              <a:buNone/>
            </a:pPr>
            <a:r>
              <a:rPr lang="ru-RU" sz="2600" i="1" dirty="0" smtClean="0"/>
              <a:t>5. Развитие звуковой и интонационной культуры речи, фонематического слуха</a:t>
            </a:r>
            <a:endParaRPr lang="ru-RU" sz="2600" dirty="0" smtClean="0"/>
          </a:p>
          <a:p>
            <a:pPr>
              <a:buNone/>
            </a:pPr>
            <a:r>
              <a:rPr lang="ru-RU" sz="2600" i="1" dirty="0" smtClean="0"/>
              <a:t>6. Знакомство с книжной культурой, понимание на слух текстов различных жанров детской литературы</a:t>
            </a:r>
            <a:endParaRPr lang="ru-RU" sz="2600" dirty="0" smtClean="0"/>
          </a:p>
          <a:p>
            <a:pPr>
              <a:buNone/>
            </a:pPr>
            <a:r>
              <a:rPr lang="ru-RU" sz="2600" i="1" dirty="0" smtClean="0"/>
              <a:t>7. Формирование звуковой аналитико-синтетической активности, как предпосылки обучения грамоте</a:t>
            </a:r>
            <a:endParaRPr lang="ru-RU" sz="26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6572272"/>
            <a:ext cx="4176464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85786" y="214290"/>
            <a:ext cx="7715304" cy="121444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35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r>
              <a:rPr lang="ru-RU" sz="4000" dirty="0" smtClean="0">
                <a:solidFill>
                  <a:srgbClr val="C35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4000" dirty="0" smtClean="0">
                <a:solidFill>
                  <a:srgbClr val="C35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/>
              <a:t>сопровождает </a:t>
            </a:r>
            <a:r>
              <a:rPr lang="ru-RU" sz="3100" dirty="0" smtClean="0">
                <a:solidFill>
                  <a:srgbClr val="C3503D"/>
                </a:solidFill>
              </a:rPr>
              <a:t>все виды </a:t>
            </a:r>
            <a:r>
              <a:rPr lang="ru-RU" sz="3100" dirty="0" smtClean="0"/>
              <a:t>деятельности ребенка</a:t>
            </a:r>
            <a:r>
              <a:rPr lang="ru-RU" sz="4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Речевое развитие дошкольника </a:t>
            </a:r>
            <a:endParaRPr lang="ru-RU" sz="3600" b="1" dirty="0"/>
          </a:p>
        </p:txBody>
      </p:sp>
      <p:pic>
        <p:nvPicPr>
          <p:cNvPr id="4" name="Рисунок 3" descr="20180316_092710_001_01.jpg"/>
          <p:cNvPicPr>
            <a:picLocks noChangeAspect="1"/>
          </p:cNvPicPr>
          <p:nvPr/>
        </p:nvPicPr>
        <p:blipFill>
          <a:blip r:embed="rId2" cstate="print"/>
          <a:srcRect l="8333" r="10417"/>
          <a:stretch>
            <a:fillRect/>
          </a:stretch>
        </p:blipFill>
        <p:spPr>
          <a:xfrm>
            <a:off x="467544" y="2348880"/>
            <a:ext cx="3096344" cy="2858164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rcRect r="10870"/>
          <a:stretch>
            <a:fillRect/>
          </a:stretch>
        </p:blipFill>
        <p:spPr>
          <a:xfrm>
            <a:off x="5652120" y="2396886"/>
            <a:ext cx="3029345" cy="2832314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rcRect t="5156"/>
          <a:stretch>
            <a:fillRect/>
          </a:stretch>
        </p:blipFill>
        <p:spPr>
          <a:xfrm>
            <a:off x="2987824" y="3861048"/>
            <a:ext cx="3351718" cy="2649082"/>
          </a:xfrm>
          <a:prstGeom prst="rect">
            <a:avLst/>
          </a:prstGeom>
        </p:spPr>
      </p:pic>
      <p:pic>
        <p:nvPicPr>
          <p:cNvPr id="8" name="Picture 2" descr="G:\эмблема Росток.pn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6859727" y="5085184"/>
            <a:ext cx="1528697" cy="152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148064" y="6525344"/>
            <a:ext cx="3995936" cy="3326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908720"/>
            <a:ext cx="5122912" cy="23762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Познавательное развитие дошкольника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20180905_095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500" y="1304764"/>
            <a:ext cx="4320480" cy="3240360"/>
          </a:xfrm>
        </p:spPr>
      </p:pic>
      <p:pic>
        <p:nvPicPr>
          <p:cNvPr id="5" name="Рисунок 4" descr="IMG_47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6464" y="3284984"/>
            <a:ext cx="4499992" cy="2999995"/>
          </a:xfrm>
          <a:prstGeom prst="rect">
            <a:avLst/>
          </a:prstGeom>
        </p:spPr>
      </p:pic>
      <p:pic>
        <p:nvPicPr>
          <p:cNvPr id="6" name="Picture 2" descr="G:\эмблема Росток.pn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1259632" y="4781137"/>
            <a:ext cx="2088232" cy="207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7984" y="6525344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Художественно-эстетическое развитие </a:t>
            </a:r>
            <a:endParaRPr lang="ru-RU" b="1" dirty="0"/>
          </a:p>
        </p:txBody>
      </p:sp>
      <p:pic>
        <p:nvPicPr>
          <p:cNvPr id="4" name="Содержимое 3" descr="IMG-20190401-WA0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3819342"/>
            <a:ext cx="3646134" cy="2734601"/>
          </a:xfrm>
        </p:spPr>
      </p:pic>
      <p:pic>
        <p:nvPicPr>
          <p:cNvPr id="5" name="Рисунок 4" descr="20180410_101002.jpg"/>
          <p:cNvPicPr>
            <a:picLocks noChangeAspect="1"/>
          </p:cNvPicPr>
          <p:nvPr/>
        </p:nvPicPr>
        <p:blipFill>
          <a:blip r:embed="rId3" cstate="print"/>
          <a:srcRect t="21936"/>
          <a:stretch>
            <a:fillRect/>
          </a:stretch>
        </p:blipFill>
        <p:spPr>
          <a:xfrm>
            <a:off x="4840618" y="1571612"/>
            <a:ext cx="3660472" cy="2143140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1" y="1556792"/>
            <a:ext cx="4105267" cy="49685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760027" y="4405285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142852"/>
            <a:ext cx="8429684" cy="142876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3503D"/>
                </a:solidFill>
              </a:rPr>
              <a:t>Типичные </a:t>
            </a:r>
            <a:r>
              <a:rPr lang="ru-RU" sz="3200" b="1" dirty="0" smtClean="0">
                <a:solidFill>
                  <a:srgbClr val="C3503D"/>
                </a:solidFill>
              </a:rPr>
              <a:t>проблемы развития речи дошкольника</a:t>
            </a:r>
            <a:r>
              <a:rPr lang="ru-RU" sz="3200" dirty="0" smtClean="0">
                <a:solidFill>
                  <a:srgbClr val="C3503D"/>
                </a:solidFill>
              </a:rPr>
              <a:t>:</a:t>
            </a:r>
            <a:br>
              <a:rPr lang="ru-RU" sz="3200" dirty="0" smtClean="0">
                <a:solidFill>
                  <a:srgbClr val="C3503D"/>
                </a:solidFill>
              </a:rPr>
            </a:b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42971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Односложная, состоящая лишь из простых предложений речь </a:t>
            </a:r>
            <a:r>
              <a:rPr lang="ru-RU" i="1" dirty="0" smtClean="0"/>
              <a:t>(так называемая "ситуативная" речь)</a:t>
            </a:r>
            <a:r>
              <a:rPr lang="ru-RU" dirty="0" smtClean="0"/>
              <a:t>. Неспособность грамматически правильно построить распространенное предложение. </a:t>
            </a:r>
          </a:p>
          <a:p>
            <a:r>
              <a:rPr lang="ru-RU" b="1" dirty="0" smtClean="0"/>
              <a:t>Бедность речи</a:t>
            </a:r>
            <a:r>
              <a:rPr lang="ru-RU" dirty="0" smtClean="0"/>
              <a:t>. Недостаточный словарный запас. </a:t>
            </a:r>
          </a:p>
          <a:p>
            <a:r>
              <a:rPr lang="ru-RU" b="1" dirty="0" smtClean="0"/>
              <a:t>Замусоривание речи сленговыми словами </a:t>
            </a:r>
            <a:r>
              <a:rPr lang="ru-RU" dirty="0" smtClean="0"/>
              <a:t>(результат просмотров телевизионных передач, употребление нелитературных слов и выражений. </a:t>
            </a:r>
          </a:p>
          <a:p>
            <a:r>
              <a:rPr lang="ru-RU" b="1" dirty="0" smtClean="0"/>
              <a:t>Бедная диалогическая речь</a:t>
            </a:r>
            <a:r>
              <a:rPr lang="ru-RU" dirty="0" smtClean="0"/>
              <a:t>: неспособность грамотно и доступно сформулировать вопрос, построить краткий или </a:t>
            </a:r>
            <a:r>
              <a:rPr lang="ru-RU" b="1" dirty="0" smtClean="0"/>
              <a:t>развернутый ответ</a:t>
            </a:r>
            <a:r>
              <a:rPr lang="ru-RU" dirty="0" smtClean="0"/>
              <a:t>, если это необходимо и уместно. </a:t>
            </a:r>
          </a:p>
          <a:p>
            <a:r>
              <a:rPr lang="ru-RU" b="1" dirty="0" smtClean="0"/>
              <a:t>Неспособность построить монолог</a:t>
            </a:r>
            <a:r>
              <a:rPr lang="ru-RU" dirty="0" smtClean="0"/>
              <a:t>: например, сюжетный или описательный рассказ на предложенную тему, пересказ текста своими словами. </a:t>
            </a:r>
            <a:r>
              <a:rPr lang="ru-RU" i="1" dirty="0" smtClean="0"/>
              <a:t>(А ведь к школе приобрести это умение просто необходимо)</a:t>
            </a:r>
            <a:endParaRPr lang="ru-RU" dirty="0" smtClean="0"/>
          </a:p>
          <a:p>
            <a:r>
              <a:rPr lang="ru-RU" b="1" dirty="0" smtClean="0"/>
              <a:t>Отсутствие логического обоснования своих утверждений и выводов. </a:t>
            </a:r>
          </a:p>
          <a:p>
            <a:r>
              <a:rPr lang="ru-RU" b="1" dirty="0" smtClean="0"/>
              <a:t>Отсутствие навыков культуры речи</a:t>
            </a:r>
            <a:r>
              <a:rPr lang="ru-RU" dirty="0" smtClean="0"/>
              <a:t>: неумение использовать интонации, регулировать громкость голоса и темп речи и т. д. </a:t>
            </a:r>
          </a:p>
          <a:p>
            <a:r>
              <a:rPr lang="ru-RU" b="1" dirty="0" smtClean="0"/>
              <a:t>Плохая дикция</a:t>
            </a:r>
            <a:r>
              <a:rPr lang="ru-RU" dirty="0" smtClean="0"/>
              <a:t>. 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эмблема Росток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580112" y="4429132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7929618" cy="1143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35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«Философия с детьми»</a:t>
            </a:r>
            <a:endParaRPr lang="ru-RU" dirty="0">
              <a:solidFill>
                <a:srgbClr val="C35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001056" cy="50006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3600" b="1" dirty="0" smtClean="0">
              <a:solidFill>
                <a:srgbClr val="C3503D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285992"/>
            <a:ext cx="50006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2800" i="1" dirty="0" smtClean="0"/>
              <a:t>Воображение важнее знания. Ибо наше знание ограничено, а воображение охватывает весь мир, стимулирует прогресс и является источником эволюционных процессов.</a:t>
            </a:r>
          </a:p>
          <a:p>
            <a:pPr algn="r">
              <a:buNone/>
            </a:pPr>
            <a:r>
              <a:rPr lang="ru-RU" sz="2800" i="1" dirty="0" smtClean="0"/>
              <a:t> </a:t>
            </a:r>
          </a:p>
          <a:p>
            <a:pPr algn="r"/>
            <a:r>
              <a:rPr lang="ru-RU" sz="2800" b="1" i="1" dirty="0" smtClean="0"/>
              <a:t>Альберт Эйнштейн  </a:t>
            </a:r>
          </a:p>
        </p:txBody>
      </p:sp>
      <p:pic>
        <p:nvPicPr>
          <p:cNvPr id="7" name="Рисунок 6" descr="da3dd2a189028e2775a4968db491a4ff-768x575.png"/>
          <p:cNvPicPr>
            <a:picLocks noChangeAspect="1"/>
          </p:cNvPicPr>
          <p:nvPr/>
        </p:nvPicPr>
        <p:blipFill>
          <a:blip r:embed="rId3" cstate="print"/>
          <a:srcRect l="6314"/>
          <a:stretch>
            <a:fillRect/>
          </a:stretch>
        </p:blipFill>
        <p:spPr>
          <a:xfrm>
            <a:off x="-32" y="2622311"/>
            <a:ext cx="5300217" cy="42356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788024" y="6572272"/>
            <a:ext cx="432048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57158" y="142852"/>
            <a:ext cx="8429684" cy="157163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>
                <a:solidFill>
                  <a:srgbClr val="C3503D"/>
                </a:solidFill>
              </a:rPr>
              <a:t>Философские беседы-размышления </a:t>
            </a:r>
            <a:r>
              <a:rPr lang="ru-RU" sz="3600" dirty="0" smtClean="0"/>
              <a:t>увлекательны, поскольку их предмет – вещи, которые вызывают у нас </a:t>
            </a:r>
            <a:r>
              <a:rPr lang="ru-RU" sz="3600" i="1" dirty="0" smtClean="0">
                <a:solidFill>
                  <a:srgbClr val="C3503D"/>
                </a:solidFill>
              </a:rPr>
              <a:t>УДИВЛЕНИЕ</a:t>
            </a:r>
            <a:r>
              <a:rPr lang="ru-RU" sz="3600" i="1" dirty="0" smtClean="0"/>
              <a:t>!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2357454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УДИВЛЕНИЕ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347864" y="2214554"/>
            <a:ext cx="2009954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ПОЧЕМУ 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00760" y="3000372"/>
            <a:ext cx="292895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РАЗМЫШЛЕНИЕ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image (5).jpg"/>
          <p:cNvPicPr>
            <a:picLocks noChangeAspect="1"/>
          </p:cNvPicPr>
          <p:nvPr/>
        </p:nvPicPr>
        <p:blipFill>
          <a:blip r:embed="rId2" cstate="print"/>
          <a:srcRect l="6383" t="4255"/>
          <a:stretch>
            <a:fillRect/>
          </a:stretch>
        </p:blipFill>
        <p:spPr>
          <a:xfrm>
            <a:off x="142844" y="2357430"/>
            <a:ext cx="2863870" cy="2928958"/>
          </a:xfrm>
          <a:prstGeom prst="rect">
            <a:avLst/>
          </a:prstGeom>
        </p:spPr>
      </p:pic>
      <p:pic>
        <p:nvPicPr>
          <p:cNvPr id="8" name="Рисунок 7" descr="51.jpg"/>
          <p:cNvPicPr>
            <a:picLocks noChangeAspect="1"/>
          </p:cNvPicPr>
          <p:nvPr/>
        </p:nvPicPr>
        <p:blipFill>
          <a:blip r:embed="rId3" cstate="print"/>
          <a:srcRect l="14063" r="6249"/>
          <a:stretch>
            <a:fillRect/>
          </a:stretch>
        </p:blipFill>
        <p:spPr>
          <a:xfrm>
            <a:off x="6072198" y="3643314"/>
            <a:ext cx="2910582" cy="2428892"/>
          </a:xfrm>
          <a:prstGeom prst="rect">
            <a:avLst/>
          </a:prstGeom>
        </p:spPr>
      </p:pic>
      <p:pic>
        <p:nvPicPr>
          <p:cNvPr id="9" name="Рисунок 8" descr="2a.jpeg"/>
          <p:cNvPicPr>
            <a:picLocks noChangeAspect="1"/>
          </p:cNvPicPr>
          <p:nvPr/>
        </p:nvPicPr>
        <p:blipFill>
          <a:blip r:embed="rId4" cstate="print"/>
          <a:srcRect l="5357" r="27678"/>
          <a:stretch>
            <a:fillRect/>
          </a:stretch>
        </p:blipFill>
        <p:spPr>
          <a:xfrm>
            <a:off x="3071802" y="2857496"/>
            <a:ext cx="2928958" cy="29159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theme1.xml><?xml version="1.0" encoding="utf-8"?>
<a:theme xmlns:a="http://schemas.openxmlformats.org/drawingml/2006/main" name="Тема Office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1232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«ФИЛОСОФИЯ С ДЕТЬМИ» ИЛИ КАК ВЗРОСЛОМУ ПОДДЕРЖАТЬ ЛЮБОЗНАТЕЛЬНОСТЬ РЕБЕНКА.   </vt:lpstr>
      <vt:lpstr> Речь – великий дар природы, благодаря которому люди получают широкие возможности общения друг с другом. Речь объединяет людей в их деятельности, помогает понять, формирует взгляды и убеждения. Речь оказывает человеку  огромную услугу в познании мира.  </vt:lpstr>
      <vt:lpstr>Слайд 3</vt:lpstr>
      <vt:lpstr>Речевое развитие  сопровождает все виды деятельности ребенка  </vt:lpstr>
      <vt:lpstr>Познавательное развитие дошкольника  </vt:lpstr>
      <vt:lpstr>Художественно-эстетическое развитие </vt:lpstr>
      <vt:lpstr>Типичные проблемы развития речи дошкольника: </vt:lpstr>
      <vt:lpstr> «Философия с детьми»</vt:lpstr>
      <vt:lpstr>  Философские беседы-размышления увлекательны, поскольку их предмет – вещи, которые вызывают у нас УДИВЛЕНИЕ!  </vt:lpstr>
      <vt:lpstr>Слайд 10</vt:lpstr>
      <vt:lpstr>Слайд 11</vt:lpstr>
      <vt:lpstr>Слайд 12</vt:lpstr>
      <vt:lpstr>Слайд 13</vt:lpstr>
      <vt:lpstr>Например, беседа о снах: что такое сны? Почему снятся плохие сны и как понять, что ты спишь, когда ты спишь?</vt:lpstr>
      <vt:lpstr>Слайд 15</vt:lpstr>
      <vt:lpstr>Структура метода  «Философия с детьми»: </vt:lpstr>
      <vt:lpstr>Слайд 17</vt:lpstr>
      <vt:lpstr>Слайд 18</vt:lpstr>
      <vt:lpstr>Слайд 19</vt:lpstr>
      <vt:lpstr>Слайд 20</vt:lpstr>
      <vt:lpstr>Спасибо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Ольга Александровна Пшеничнова</cp:lastModifiedBy>
  <cp:revision>110</cp:revision>
  <dcterms:created xsi:type="dcterms:W3CDTF">2017-10-03T10:03:42Z</dcterms:created>
  <dcterms:modified xsi:type="dcterms:W3CDTF">2021-04-08T07:11:54Z</dcterms:modified>
</cp:coreProperties>
</file>